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57" r:id="rId4"/>
    <p:sldId id="260" r:id="rId5"/>
    <p:sldId id="261" r:id="rId6"/>
    <p:sldId id="259" r:id="rId7"/>
    <p:sldId id="265" r:id="rId8"/>
    <p:sldId id="266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jovic, Tanja" initials="BT" lastIdx="3" clrIdx="0">
    <p:extLst>
      <p:ext uri="{19B8F6BF-5375-455C-9EA6-DF929625EA0E}">
        <p15:presenceInfo xmlns:p15="http://schemas.microsoft.com/office/powerpoint/2012/main" userId="S-1-5-21-1791958624-738914330-1306219403-2531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5045" autoAdjust="0"/>
  </p:normalViewPr>
  <p:slideViewPr>
    <p:cSldViewPr snapToGrid="0">
      <p:cViewPr varScale="1">
        <p:scale>
          <a:sx n="87" d="100"/>
          <a:sy n="87" d="100"/>
        </p:scale>
        <p:origin x="145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E9BED-9523-49E8-9574-68395A83E2E3}" type="datetimeFigureOut">
              <a:rPr lang="sv-SE" smtClean="0"/>
              <a:t>2017-10-04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F23E1-1973-4D19-B3A7-3E43E83D12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5350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Det</a:t>
            </a:r>
            <a:r>
              <a:rPr lang="sv-SE" baseline="0" dirty="0" smtClean="0"/>
              <a:t> vi har kommit fram till är att handboken bör vara</a:t>
            </a:r>
          </a:p>
          <a:p>
            <a:r>
              <a:rPr lang="sv-SE" b="1" baseline="0" dirty="0" smtClean="0"/>
              <a:t>Ett</a:t>
            </a:r>
            <a:r>
              <a:rPr lang="sv-SE" baseline="0" dirty="0" smtClean="0"/>
              <a:t> Kunskapsdokument utan begränsningar på tekniskt djup eller bredd. Vi ser inget annat alternativ än att göra det normberoende.</a:t>
            </a:r>
          </a:p>
          <a:p>
            <a:endParaRPr lang="sv-SE" baseline="0" dirty="0" smtClean="0"/>
          </a:p>
          <a:p>
            <a:r>
              <a:rPr lang="sv-SE" baseline="0" dirty="0" smtClean="0"/>
              <a:t>Ett </a:t>
            </a:r>
            <a:r>
              <a:rPr lang="sv-SE" b="1" baseline="0" dirty="0" smtClean="0"/>
              <a:t>digitalt</a:t>
            </a:r>
            <a:r>
              <a:rPr lang="sv-SE" baseline="0" dirty="0" smtClean="0"/>
              <a:t> dokument ligger i tiden. Det blir mer lättillgängligt och kommer vara smidigare att uppdatera i takt med att normer förändras och ny kunskap införskaffas. Dessutom ger det en bra grund som framöver kan utvecklas, exempelvis till en app.</a:t>
            </a:r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Vi har även tagi</a:t>
            </a:r>
            <a:r>
              <a:rPr lang="sv-SE" baseline="0" dirty="0" smtClean="0"/>
              <a:t>t fram ett förslag på innehållsförteckning, här är en översikt av huvudrubrikerna.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F23E1-1973-4D19-B3A7-3E43E83D1240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5798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Tanken är att handboken ska omfatta hela</a:t>
            </a:r>
            <a:r>
              <a:rPr lang="sv-SE" baseline="0" dirty="0" smtClean="0"/>
              <a:t> kedjan, från planering av erforderliga geotekniska undersökningar till färdig konstruktion. Här ingår även riskhantering </a:t>
            </a:r>
            <a:r>
              <a:rPr lang="sv-SE" baseline="0" dirty="0" err="1" smtClean="0"/>
              <a:t>map</a:t>
            </a:r>
            <a:r>
              <a:rPr lang="sv-SE" baseline="0" dirty="0" smtClean="0"/>
              <a:t> arbetsmiljö och omgivningspåverkan.</a:t>
            </a:r>
          </a:p>
          <a:p>
            <a:endParaRPr lang="sv-SE" baseline="0" dirty="0" smtClean="0"/>
          </a:p>
          <a:p>
            <a:endParaRPr lang="sv-SE" baseline="0" dirty="0" smtClean="0"/>
          </a:p>
          <a:p>
            <a:endParaRPr lang="sv-S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F23E1-1973-4D19-B3A7-3E43E83D1240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3331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F23E1-1973-4D19-B3A7-3E43E83D1240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3043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F23E1-1973-4D19-B3A7-3E43E83D1240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2656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BA9A-B553-4812-9568-C205247795E2}" type="datetime1">
              <a:rPr lang="sv-SE" smtClean="0"/>
              <a:t>2017-10-04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1632-C912-49B5-944F-4A41D0EF0C71}" type="datetime1">
              <a:rPr lang="sv-SE" smtClean="0"/>
              <a:t>2017-10-04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5785C-662E-4E12-8AC7-4CB1710CDE99}" type="datetime1">
              <a:rPr lang="sv-SE" smtClean="0"/>
              <a:t>2017-10-04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F4217-5B12-4655-AAC1-378B08B6B907}" type="datetime1">
              <a:rPr lang="sv-SE" smtClean="0"/>
              <a:t>2017-10-04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34712-F1B3-4873-B195-194B3E03065D}" type="datetime1">
              <a:rPr lang="sv-SE" smtClean="0"/>
              <a:t>2017-10-04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53F1-028E-4FDF-B4F9-5E47D71BED95}" type="datetime1">
              <a:rPr lang="sv-SE" smtClean="0"/>
              <a:t>2017-10-04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B48EA-83A4-4B3E-83B6-0D400CBC7BBE}" type="datetime1">
              <a:rPr lang="sv-SE" smtClean="0"/>
              <a:t>2017-10-04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15BA9-81A3-42AE-8C26-715A287344B1}" type="datetime1">
              <a:rPr lang="sv-SE" smtClean="0"/>
              <a:t>2017-10-04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3D5E-0655-40C9-BB74-5B7B34D4F583}" type="datetime1">
              <a:rPr lang="sv-SE" smtClean="0"/>
              <a:t>2017-10-04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8D24-1074-42D6-B56B-F27E8FB81F0E}" type="datetime1">
              <a:rPr lang="sv-SE" smtClean="0"/>
              <a:t>2017-10-04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F1E4C-4B63-4D80-9CBC-0E153B470285}" type="datetime1">
              <a:rPr lang="sv-SE" smtClean="0"/>
              <a:t>2017-10-04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9C79A-CC31-4543-851B-F1F5F58E1800}" type="datetime1">
              <a:rPr lang="sv-SE" smtClean="0"/>
              <a:t>2017-10-04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37C87-DE65-4FEC-B374-D538A5BF6D9F}" type="datetime1">
              <a:rPr lang="sv-SE" smtClean="0"/>
              <a:t>2017-10-04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730D-6AB5-4FF3-AEAD-139B5304CA37}" type="datetime1">
              <a:rPr lang="sv-SE" smtClean="0"/>
              <a:t>2017-10-04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2F56F-0FA4-4E5F-848E-3C04C16C9B58}" type="datetime1">
              <a:rPr lang="sv-SE" smtClean="0"/>
              <a:t>2017-10-04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B5A16-C26C-4204-A426-B96D70969C98}" type="datetime1">
              <a:rPr lang="sv-SE" smtClean="0"/>
              <a:t>2017-10-04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7FAAA-21CB-4447-AA5F-1B7BF864F228}" type="datetime1">
              <a:rPr lang="sv-SE" smtClean="0"/>
              <a:t>2017-10-04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74BC65D-2168-4964-80B9-3B1884A0B615}" type="datetime1">
              <a:rPr lang="sv-SE" smtClean="0"/>
              <a:t>2017-10-04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Pålningshandbok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Förstudie 2017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9174" y="5503178"/>
            <a:ext cx="17113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Björn Dehlbom</a:t>
            </a:r>
          </a:p>
          <a:p>
            <a:r>
              <a:rPr lang="sv-SE" dirty="0"/>
              <a:t>Fredrik Beyer</a:t>
            </a:r>
          </a:p>
          <a:p>
            <a:r>
              <a:rPr lang="sv-SE" dirty="0"/>
              <a:t>Tanja Bojovic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96D95-A47C-4863-9119-7691C727C760}" type="datetime1">
              <a:rPr lang="sv-SE" smtClean="0"/>
              <a:t>2017-10-04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74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Innehåll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995054" y="2367092"/>
            <a:ext cx="9282545" cy="3424107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Projektets Syfte</a:t>
            </a:r>
          </a:p>
          <a:p>
            <a:pPr marL="0" indent="0">
              <a:buNone/>
            </a:pPr>
            <a:r>
              <a:rPr lang="sv-SE" dirty="0" smtClean="0"/>
              <a:t>Genomförandet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Fortsatta arbeten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E8907-E74E-4219-B215-F26E4EB6958C}" type="datetime1">
              <a:rPr lang="sv-SE" smtClean="0"/>
              <a:t>2017-10-04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70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Projektets Syfte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214694"/>
            <a:ext cx="10363826" cy="3576505"/>
          </a:xfrm>
        </p:spPr>
        <p:txBody>
          <a:bodyPr>
            <a:normAutofit/>
          </a:bodyPr>
          <a:lstStyle/>
          <a:p>
            <a:r>
              <a:rPr lang="sv-SE" dirty="0" smtClean="0"/>
              <a:t>dokumenttyp</a:t>
            </a:r>
            <a:endParaRPr lang="sv-SE" dirty="0"/>
          </a:p>
          <a:p>
            <a:r>
              <a:rPr lang="sv-SE" dirty="0"/>
              <a:t>omfattning</a:t>
            </a:r>
          </a:p>
          <a:p>
            <a:r>
              <a:rPr lang="sv-SE" dirty="0"/>
              <a:t>innehåll (översiktligt) </a:t>
            </a:r>
          </a:p>
          <a:p>
            <a:r>
              <a:rPr lang="sv-SE" dirty="0"/>
              <a:t>branschintresse </a:t>
            </a:r>
          </a:p>
          <a:p>
            <a:r>
              <a:rPr lang="sv-SE" dirty="0"/>
              <a:t>kostnader och finansieringsmöjligheter (översiktligt) </a:t>
            </a:r>
          </a:p>
          <a:p>
            <a:r>
              <a:rPr lang="sv-SE" dirty="0"/>
              <a:t>Tillvägagångssätt och organisering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5EF92-C86F-4EC0-8AC9-43EC78E3A3B1}" type="datetime1">
              <a:rPr lang="sv-SE" smtClean="0"/>
              <a:t>2017-10-04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89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Genomförandet</a:t>
            </a:r>
            <a:br>
              <a:rPr lang="sv-SE" dirty="0"/>
            </a:br>
            <a:r>
              <a:rPr lang="sv-SE" sz="2800" dirty="0"/>
              <a:t>Dokumentets </a:t>
            </a:r>
            <a:r>
              <a:rPr lang="sv-SE" sz="2800" dirty="0" smtClean="0"/>
              <a:t>omfattning, typ och </a:t>
            </a:r>
            <a:r>
              <a:rPr lang="sv-SE" sz="2800" dirty="0"/>
              <a:t>innehåll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Kunskapsdokument</a:t>
            </a:r>
          </a:p>
          <a:p>
            <a:pPr lvl="1"/>
            <a:r>
              <a:rPr lang="sv-SE" dirty="0"/>
              <a:t>Samlat och normberoende</a:t>
            </a:r>
          </a:p>
          <a:p>
            <a:r>
              <a:rPr lang="sv-SE" dirty="0" smtClean="0"/>
              <a:t>Digitalt format</a:t>
            </a:r>
            <a:endParaRPr lang="sv-SE" dirty="0"/>
          </a:p>
          <a:p>
            <a:pPr lvl="1"/>
            <a:r>
              <a:rPr lang="sv-SE" dirty="0"/>
              <a:t>Förenklad uppdatering, god tillgänglighet och </a:t>
            </a:r>
            <a:r>
              <a:rPr lang="sv-SE" dirty="0" smtClean="0"/>
              <a:t>utvecklingsmöjlighet</a:t>
            </a:r>
          </a:p>
          <a:p>
            <a:r>
              <a:rPr lang="sv-SE" dirty="0" smtClean="0"/>
              <a:t>Förslag, innehållsförteckning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602824" y="221469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2FDD-EE35-4F40-8559-41F57878E4F6}" type="datetime1">
              <a:rPr lang="sv-SE" smtClean="0"/>
              <a:t>2017-10-04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5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85"/>
          <p:cNvSpPr txBox="1">
            <a:spLocks noGrp="1"/>
          </p:cNvSpPr>
          <p:nvPr>
            <p:ph sz="quarter" idx="13"/>
          </p:nvPr>
        </p:nvSpPr>
        <p:spPr>
          <a:xfrm>
            <a:off x="2938517" y="239713"/>
            <a:ext cx="5962887" cy="6114434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300" kern="0" cap="none" dirty="0">
              <a:solidFill>
                <a:srgbClr val="4472C4"/>
              </a:solidFill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FÖRORD OCH SAMMANFATTNING </a:t>
            </a:r>
            <a:endParaRPr kumimoji="0" lang="sv-SE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sv-SE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1. GENERELLA PRINCIPER OCH NORMER</a:t>
            </a:r>
            <a:endParaRPr kumimoji="0" lang="sv-SE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 </a:t>
            </a:r>
            <a:endParaRPr kumimoji="0" lang="sv-SE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2. UNDERLAG FÖR PROJEKTERING </a:t>
            </a:r>
            <a:endParaRPr kumimoji="0" lang="sv-SE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 </a:t>
            </a:r>
            <a:endParaRPr kumimoji="0" lang="sv-SE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3. PLANERING OCH PROJEKTERING</a:t>
            </a:r>
            <a:endParaRPr kumimoji="0" lang="sv-SE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sv-SE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4. UPPHANDLING AV PROJEKTERING OCH BYGGANDE </a:t>
            </a:r>
            <a:endParaRPr kumimoji="0" lang="sv-SE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sv-SE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5. DIMENSIONERINGSPRIPCIPER </a:t>
            </a:r>
            <a:endParaRPr kumimoji="0" lang="sv-SE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sv-SE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6. DIMENSIONERING – KONSTRUKTIV BÄRFÖRMÅGA </a:t>
            </a:r>
            <a:endParaRPr kumimoji="0" lang="sv-SE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sv-SE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7. DIMENSIONERING – GEOTEKNISK BÄRFÖRMÅGA </a:t>
            </a:r>
            <a:endParaRPr kumimoji="0" lang="sv-SE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 </a:t>
            </a:r>
            <a:endParaRPr kumimoji="0" lang="sv-SE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8. UTFÖRANDE </a:t>
            </a:r>
            <a:endParaRPr kumimoji="0" lang="sv-SE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 </a:t>
            </a:r>
            <a:endParaRPr kumimoji="0" lang="sv-SE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9. KONTROLL OCH VERIFIERING </a:t>
            </a:r>
            <a:endParaRPr kumimoji="0" lang="sv-SE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sv-SE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10. RISKHANTERING </a:t>
            </a:r>
            <a:endParaRPr kumimoji="0" lang="sv-SE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sv-SE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11. OMGIVNINGSPÅVERKAN</a:t>
            </a:r>
            <a:endParaRPr kumimoji="0" lang="sv-SE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 </a:t>
            </a:r>
            <a:endParaRPr kumimoji="0" lang="sv-SE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BILAGOR </a:t>
            </a:r>
            <a:endParaRPr kumimoji="0" lang="sv-SE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VÄGLEDNING</a:t>
            </a:r>
            <a:r>
              <a:rPr kumimoji="0" lang="sv-SE" sz="1150" b="0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DIMENSIONERING, </a:t>
            </a:r>
            <a:r>
              <a:rPr kumimoji="0" lang="sv-SE" sz="11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BERÄKNINGSEXEMPEL, STOPPSLAGNINGSTABELLER, STANDARDRITNINGAR ETC</a:t>
            </a:r>
            <a:endParaRPr kumimoji="0" lang="sv-SE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endParaRPr kumimoji="0" lang="sv-SE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sv-SE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F391F-8FEF-4FD4-BEC6-B137C9ECD092}" type="datetime1">
              <a:rPr lang="sv-SE" smtClean="0"/>
              <a:t>2017-10-04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71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Genomförandet</a:t>
            </a:r>
            <a:br>
              <a:rPr lang="sv-SE" dirty="0"/>
            </a:br>
            <a:r>
              <a:rPr lang="sv-SE" sz="2800" dirty="0"/>
              <a:t>Inventering branschintresse och finansieringsmöjligheter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Myndigheter och beställare – Blandad respons</a:t>
            </a:r>
          </a:p>
          <a:p>
            <a:r>
              <a:rPr lang="sv-SE" dirty="0"/>
              <a:t>Entreprenörer – God uppslutning </a:t>
            </a:r>
          </a:p>
          <a:p>
            <a:r>
              <a:rPr lang="sv-SE" dirty="0"/>
              <a:t>Konsulter – höjda årsavgifter och/eller abonnemangsavgifter godtas</a:t>
            </a:r>
          </a:p>
          <a:p>
            <a:r>
              <a:rPr lang="sv-SE" dirty="0"/>
              <a:t>leverantörer – DEL AV INVENTERING KVARSTÅR, HITILLS POSITIV RESPONS</a:t>
            </a:r>
          </a:p>
          <a:p>
            <a:r>
              <a:rPr lang="sv-SE" dirty="0"/>
              <a:t>Högskolor, forskningsinstitut och branschföreningar – Kunskap, inga pengar </a:t>
            </a:r>
          </a:p>
        </p:txBody>
      </p:sp>
      <p:sp>
        <p:nvSpPr>
          <p:cNvPr id="6" name="Rectangle 5"/>
          <p:cNvSpPr/>
          <p:nvPr/>
        </p:nvSpPr>
        <p:spPr>
          <a:xfrm rot="19984546">
            <a:off x="3276898" y="2614507"/>
            <a:ext cx="465005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Positivt</a:t>
            </a:r>
            <a:r>
              <a:rPr lang="en-US" sz="96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!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1A65-400B-4435-8DAC-760D8FAB1B07}" type="datetime1">
              <a:rPr lang="sv-SE" smtClean="0"/>
              <a:t>2017-10-04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11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39151"/>
            <a:ext cx="10364451" cy="1519311"/>
          </a:xfrm>
        </p:spPr>
        <p:txBody>
          <a:bodyPr/>
          <a:lstStyle/>
          <a:p>
            <a:r>
              <a:rPr lang="sv-SE" dirty="0"/>
              <a:t>Genomförandet</a:t>
            </a:r>
            <a:br>
              <a:rPr lang="sv-SE" dirty="0"/>
            </a:br>
            <a:r>
              <a:rPr lang="sv-SE" sz="2800" dirty="0"/>
              <a:t>kostnader, Tillvägagångssätt och organisering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63040"/>
            <a:ext cx="10363826" cy="4685834"/>
          </a:xfrm>
        </p:spPr>
        <p:txBody>
          <a:bodyPr>
            <a:normAutofit lnSpcReduction="10000"/>
          </a:bodyPr>
          <a:lstStyle/>
          <a:p>
            <a:r>
              <a:rPr lang="sv-SE" dirty="0"/>
              <a:t>Genomförandetidplan	4 år</a:t>
            </a:r>
          </a:p>
          <a:p>
            <a:r>
              <a:rPr lang="sv-SE" dirty="0" smtClean="0"/>
              <a:t>Kostnadsbedömning</a:t>
            </a:r>
            <a:r>
              <a:rPr lang="sv-SE" dirty="0"/>
              <a:t>	4 </a:t>
            </a:r>
            <a:r>
              <a:rPr lang="sv-SE" dirty="0" smtClean="0"/>
              <a:t>- 6 </a:t>
            </a:r>
            <a:r>
              <a:rPr lang="sv-SE" dirty="0"/>
              <a:t>mkr </a:t>
            </a:r>
          </a:p>
          <a:p>
            <a:r>
              <a:rPr lang="sv-SE" dirty="0" smtClean="0"/>
              <a:t>Förhöjd medlemsavgift under 4 år + externa bidrag</a:t>
            </a:r>
            <a:endParaRPr lang="sv-SE" dirty="0"/>
          </a:p>
          <a:p>
            <a:endParaRPr lang="sv-SE" sz="1000" dirty="0" smtClean="0"/>
          </a:p>
          <a:p>
            <a:r>
              <a:rPr lang="sv-SE" dirty="0" smtClean="0"/>
              <a:t>Organisering </a:t>
            </a:r>
            <a:r>
              <a:rPr lang="sv-SE" dirty="0"/>
              <a:t>av </a:t>
            </a:r>
            <a:r>
              <a:rPr lang="sv-SE" dirty="0" smtClean="0"/>
              <a:t>arbetsgrupper, kapitelansvariga och referensgrupper</a:t>
            </a:r>
          </a:p>
          <a:p>
            <a:r>
              <a:rPr lang="sv-SE" dirty="0" smtClean="0"/>
              <a:t>ARBETSGRUPPSINDELNING ENLIGT KAPITELINDELNING </a:t>
            </a:r>
          </a:p>
          <a:p>
            <a:pPr lvl="1"/>
            <a:r>
              <a:rPr lang="sv-SE" dirty="0" smtClean="0"/>
              <a:t>(styrgrupp (</a:t>
            </a:r>
            <a:r>
              <a:rPr lang="sv-SE" dirty="0" err="1" smtClean="0"/>
              <a:t>pk</a:t>
            </a:r>
            <a:r>
              <a:rPr lang="sv-SE" dirty="0" smtClean="0"/>
              <a:t> styrelse), projektledning, planering och projektering, upphandling, dimensionering-konstruktiv bärförmåga, dimensionering-geoteknisk bärförmåga, utförande)</a:t>
            </a:r>
          </a:p>
          <a:p>
            <a:r>
              <a:rPr lang="sv-SE" dirty="0"/>
              <a:t>Efterlysning av Yngre </a:t>
            </a:r>
            <a:r>
              <a:rPr lang="sv-SE" dirty="0" smtClean="0"/>
              <a:t>förmågor</a:t>
            </a:r>
          </a:p>
          <a:p>
            <a:r>
              <a:rPr lang="sv-SE" dirty="0" smtClean="0"/>
              <a:t>Efter utgivning ”ständig” </a:t>
            </a:r>
            <a:r>
              <a:rPr lang="sv-SE" dirty="0" err="1" smtClean="0"/>
              <a:t>pk</a:t>
            </a:r>
            <a:r>
              <a:rPr lang="sv-SE" dirty="0" smtClean="0"/>
              <a:t>-arbetsgrupp ansvarig för uppdatering</a:t>
            </a:r>
            <a:endParaRPr lang="sv-SE" dirty="0"/>
          </a:p>
          <a:p>
            <a:endParaRPr lang="sv-SE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133461" y="1709654"/>
            <a:ext cx="429208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D6AF8-312A-4C3E-A6CC-48CA28366238}" type="datetime1">
              <a:rPr lang="sv-SE" smtClean="0"/>
              <a:t>2017-10-04</a:t>
            </a:fld>
            <a:endParaRPr lang="en-US" dirty="0"/>
          </a:p>
        </p:txBody>
      </p:sp>
      <p:cxnSp>
        <p:nvCxnSpPr>
          <p:cNvPr id="7" name="Straight Arrow Connector 4"/>
          <p:cNvCxnSpPr/>
          <p:nvPr/>
        </p:nvCxnSpPr>
        <p:spPr>
          <a:xfrm flipV="1">
            <a:off x="4148677" y="2157474"/>
            <a:ext cx="429208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898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422031"/>
            <a:ext cx="10364451" cy="1575581"/>
          </a:xfrm>
        </p:spPr>
        <p:txBody>
          <a:bodyPr/>
          <a:lstStyle/>
          <a:p>
            <a:r>
              <a:rPr lang="sv-SE" dirty="0"/>
              <a:t>Genomförandet</a:t>
            </a:r>
            <a:br>
              <a:rPr lang="sv-SE" dirty="0"/>
            </a:br>
            <a:r>
              <a:rPr lang="sv-SE" sz="2800" dirty="0"/>
              <a:t>kostnader, Tillvägagångssätt och organisering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871004"/>
            <a:ext cx="10363826" cy="4277870"/>
          </a:xfrm>
        </p:spPr>
        <p:txBody>
          <a:bodyPr>
            <a:normAutofit/>
          </a:bodyPr>
          <a:lstStyle/>
          <a:p>
            <a:r>
              <a:rPr lang="sv-SE" dirty="0" smtClean="0"/>
              <a:t>Redigering </a:t>
            </a:r>
            <a:r>
              <a:rPr lang="sv-SE" dirty="0"/>
              <a:t>av befintlig kunskap &amp; uppdatering </a:t>
            </a:r>
            <a:r>
              <a:rPr lang="sv-SE" dirty="0" smtClean="0"/>
              <a:t>med Hänsyn Till </a:t>
            </a:r>
            <a:r>
              <a:rPr lang="sv-SE" dirty="0" err="1" smtClean="0"/>
              <a:t>Eurokod</a:t>
            </a:r>
            <a:endParaRPr lang="sv-SE" dirty="0" smtClean="0"/>
          </a:p>
          <a:p>
            <a:r>
              <a:rPr lang="sv-SE" dirty="0" smtClean="0"/>
              <a:t>Digital utgivning på </a:t>
            </a:r>
            <a:r>
              <a:rPr lang="sv-SE" dirty="0" err="1" smtClean="0"/>
              <a:t>pK:s</a:t>
            </a:r>
            <a:r>
              <a:rPr lang="sv-SE" dirty="0" smtClean="0"/>
              <a:t> hemsida</a:t>
            </a:r>
            <a:endParaRPr lang="sv-SE" dirty="0"/>
          </a:p>
          <a:p>
            <a:r>
              <a:rPr lang="sv-SE" dirty="0" smtClean="0"/>
              <a:t>Etapper;</a:t>
            </a:r>
          </a:p>
          <a:p>
            <a:pPr lvl="1"/>
            <a:r>
              <a:rPr lang="sv-SE" dirty="0" smtClean="0"/>
              <a:t>Planering organisation, tidplan, finansiering</a:t>
            </a:r>
          </a:p>
          <a:p>
            <a:pPr lvl="1"/>
            <a:r>
              <a:rPr lang="sv-SE" dirty="0" smtClean="0"/>
              <a:t>Underlagsmaterial, strukturering av handbok</a:t>
            </a:r>
          </a:p>
          <a:p>
            <a:pPr lvl="1"/>
            <a:r>
              <a:rPr lang="sv-SE" dirty="0" smtClean="0"/>
              <a:t>Projektstart arbetsgrupper, detaljstrukturering</a:t>
            </a:r>
          </a:p>
          <a:p>
            <a:pPr lvl="1"/>
            <a:r>
              <a:rPr lang="sv-SE" dirty="0" smtClean="0"/>
              <a:t>Granskningsversion kapitel</a:t>
            </a:r>
          </a:p>
          <a:p>
            <a:pPr lvl="1"/>
            <a:r>
              <a:rPr lang="sv-SE" dirty="0" smtClean="0"/>
              <a:t>Granskning, diskussion, remiss pålningshandbok</a:t>
            </a:r>
          </a:p>
          <a:p>
            <a:pPr lvl="1"/>
            <a:r>
              <a:rPr lang="sv-SE" dirty="0" smtClean="0"/>
              <a:t>Kompletterande projekt</a:t>
            </a:r>
          </a:p>
          <a:p>
            <a:pPr lvl="1"/>
            <a:r>
              <a:rPr lang="sv-SE" dirty="0" smtClean="0"/>
              <a:t>uppdatering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D6AF8-312A-4C3E-A6CC-48CA28366238}" type="datetime1">
              <a:rPr lang="sv-SE" smtClean="0"/>
              <a:t>2017-10-04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58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FORTSATTA ARBETEN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KOMPLETTERING </a:t>
            </a:r>
            <a:r>
              <a:rPr lang="sv-SE" dirty="0" smtClean="0"/>
              <a:t>av INVENTERING </a:t>
            </a:r>
            <a:r>
              <a:rPr lang="sv-SE" dirty="0"/>
              <a:t>AV BRANSCHINTRESSE</a:t>
            </a:r>
          </a:p>
          <a:p>
            <a:r>
              <a:rPr lang="sv-SE" dirty="0"/>
              <a:t>UTGIVNING AV FÖRSTUDIEN, PÅ HEMSIDAN, </a:t>
            </a:r>
            <a:r>
              <a:rPr lang="sv-SE" dirty="0" smtClean="0"/>
              <a:t>VINTERN 2017/2018</a:t>
            </a:r>
            <a:endParaRPr lang="sv-SE" dirty="0"/>
          </a:p>
          <a:p>
            <a:r>
              <a:rPr lang="sv-SE" dirty="0"/>
              <a:t>VID POSITIVT BESLUT OM GENOMFÖRANDE;</a:t>
            </a:r>
          </a:p>
          <a:p>
            <a:pPr lvl="1"/>
            <a:r>
              <a:rPr lang="sv-SE" dirty="0"/>
              <a:t>FINANSIERING OCH </a:t>
            </a:r>
            <a:r>
              <a:rPr lang="sv-SE" dirty="0" smtClean="0"/>
              <a:t>PROJEKTPLANERING, </a:t>
            </a:r>
            <a:r>
              <a:rPr lang="sv-SE" dirty="0"/>
              <a:t>VÅREN 2018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8D24-1074-42D6-B56B-F27E8FB81F0E}" type="datetime1">
              <a:rPr lang="sv-SE" smtClean="0"/>
              <a:t>2017-10-04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89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570</TotalTime>
  <Words>301</Words>
  <Application>Microsoft Office PowerPoint</Application>
  <PresentationFormat>Bredbild</PresentationFormat>
  <Paragraphs>105</Paragraphs>
  <Slides>9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Tw Cen MT</vt:lpstr>
      <vt:lpstr>Droplet</vt:lpstr>
      <vt:lpstr>Pålningshandbok</vt:lpstr>
      <vt:lpstr>Innehåll</vt:lpstr>
      <vt:lpstr>Projektets Syfte</vt:lpstr>
      <vt:lpstr>Genomförandet Dokumentets omfattning, typ och innehåll</vt:lpstr>
      <vt:lpstr>PowerPoint-presentation</vt:lpstr>
      <vt:lpstr>Genomförandet Inventering branschintresse och finansieringsmöjligheter</vt:lpstr>
      <vt:lpstr>Genomförandet kostnader, Tillvägagångssätt och organisering</vt:lpstr>
      <vt:lpstr>Genomförandet kostnader, Tillvägagångssätt och organisering</vt:lpstr>
      <vt:lpstr>FORTSATTA ARBETEN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Pålningshandbok</dc:title>
  <dc:creator>Bojovic, Tanja</dc:creator>
  <cp:lastModifiedBy>Larsson Karin, IVtsö2</cp:lastModifiedBy>
  <cp:revision>24</cp:revision>
  <dcterms:created xsi:type="dcterms:W3CDTF">2017-09-18T08:40:07Z</dcterms:created>
  <dcterms:modified xsi:type="dcterms:W3CDTF">2017-10-04T14:52:05Z</dcterms:modified>
</cp:coreProperties>
</file>